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8D496-A292-4805-8BD5-B545D7161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655169-B348-46B8-BBCA-57BBE0AB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61857B-6BBC-4E1A-8B5B-9B33077C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BCAF4-AE37-46F5-B303-2A6E43F3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DA6A0-0E29-409C-BBD7-DBFC56F7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animal&#10;&#10;Description générée automatiquement">
            <a:extLst>
              <a:ext uri="{FF2B5EF4-FFF2-40B4-BE49-F238E27FC236}">
                <a16:creationId xmlns:a16="http://schemas.microsoft.com/office/drawing/2014/main" id="{F61B61F3-7FAA-4A9A-A43E-81077955E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4" y="3396297"/>
            <a:ext cx="12205063" cy="3461701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232219B2-ED3C-4015-A273-F455B8438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1904" y="475659"/>
            <a:ext cx="3338731" cy="13204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501EB4-D7B4-4CBC-8450-9F941A3A68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-80115"/>
            <a:ext cx="3604616" cy="2404956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E2474F0-746D-4A11-9B80-AD6D8534D781}"/>
              </a:ext>
            </a:extLst>
          </p:cNvPr>
          <p:cNvGrpSpPr/>
          <p:nvPr userDrawn="1"/>
        </p:nvGrpSpPr>
        <p:grpSpPr>
          <a:xfrm>
            <a:off x="580600" y="2381567"/>
            <a:ext cx="11116026" cy="740263"/>
            <a:chOff x="580600" y="2381567"/>
            <a:chExt cx="11116026" cy="740263"/>
          </a:xfrm>
        </p:grpSpPr>
        <p:pic>
          <p:nvPicPr>
            <p:cNvPr id="15" name="Image 14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4F77E046-FA3D-4B4E-A921-024A164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751" y="2588027"/>
              <a:ext cx="1436875" cy="50261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293AE7E-7E62-4976-A61D-4198FDBE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591" y="2528011"/>
              <a:ext cx="1436876" cy="59381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2BEBE81-3D70-46F2-A6A1-7C247B489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657" y="2421313"/>
              <a:ext cx="1327924" cy="654958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01B57835-83CE-49E9-A496-08210C3B3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600" y="2381567"/>
              <a:ext cx="998872" cy="654962"/>
            </a:xfrm>
            <a:prstGeom prst="rect">
              <a:avLst/>
            </a:prstGeom>
          </p:spPr>
        </p:pic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39B32D13-865E-4E52-A1A8-77EF33ED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29130" y="2394311"/>
              <a:ext cx="677078" cy="68196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2519C29-BD1F-494D-8669-228A1D13C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492" y="2446984"/>
              <a:ext cx="2054815" cy="629287"/>
            </a:xfrm>
            <a:prstGeom prst="rect">
              <a:avLst/>
            </a:prstGeom>
          </p:spPr>
        </p:pic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6F319F3-32DC-4EC8-A972-B98168DCA8A0}"/>
              </a:ext>
            </a:extLst>
          </p:cNvPr>
          <p:cNvCxnSpPr>
            <a:cxnSpLocks/>
          </p:cNvCxnSpPr>
          <p:nvPr userDrawn="1"/>
        </p:nvCxnSpPr>
        <p:spPr>
          <a:xfrm>
            <a:off x="5539409" y="3429000"/>
            <a:ext cx="3215020" cy="316136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1D65857-B77B-475E-906F-52312B1B0C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762423" y="3429000"/>
            <a:ext cx="3140766" cy="316136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C821CFA-E7F5-43C6-A100-3A4E650FF30B}"/>
              </a:ext>
            </a:extLst>
          </p:cNvPr>
          <p:cNvCxnSpPr>
            <a:cxnSpLocks/>
          </p:cNvCxnSpPr>
          <p:nvPr userDrawn="1"/>
        </p:nvCxnSpPr>
        <p:spPr>
          <a:xfrm>
            <a:off x="5539409" y="3443783"/>
            <a:ext cx="1789859" cy="7303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1DE0AA1-7711-4F85-A266-F6A0BFFF7424}"/>
              </a:ext>
            </a:extLst>
          </p:cNvPr>
          <p:cNvCxnSpPr>
            <a:cxnSpLocks/>
          </p:cNvCxnSpPr>
          <p:nvPr userDrawn="1"/>
        </p:nvCxnSpPr>
        <p:spPr>
          <a:xfrm>
            <a:off x="10128738" y="3429000"/>
            <a:ext cx="1774451" cy="1478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DB9D3EF4-9B78-4CA4-AE7C-4E8F0863D18E}"/>
              </a:ext>
            </a:extLst>
          </p:cNvPr>
          <p:cNvSpPr txBox="1"/>
          <p:nvPr userDrawn="1"/>
        </p:nvSpPr>
        <p:spPr>
          <a:xfrm>
            <a:off x="6798381" y="3889843"/>
            <a:ext cx="392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Intelligence </a:t>
            </a:r>
          </a:p>
          <a:p>
            <a:pPr algn="ctr"/>
            <a:r>
              <a:rPr lang="fr-FR" sz="3600" b="1" dirty="0"/>
              <a:t>Artificielle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9E82EF30-7417-45AC-84E2-94C3EC0A7F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76875" y="5929027"/>
            <a:ext cx="1887568" cy="66133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5207505-85B1-4BCD-A0CF-A89F38B8B82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21" y="5938237"/>
            <a:ext cx="1748990" cy="66133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718FED5-42F2-4617-B092-A7B7C49CADCE}"/>
              </a:ext>
            </a:extLst>
          </p:cNvPr>
          <p:cNvSpPr txBox="1"/>
          <p:nvPr userDrawn="1"/>
        </p:nvSpPr>
        <p:spPr>
          <a:xfrm>
            <a:off x="6798381" y="3189476"/>
            <a:ext cx="392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+mj-lt"/>
              </a:rPr>
              <a:t>Lundi 24 juin 2019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0977D6FA-5233-4F97-9903-868FBF0A681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8129" y="5765419"/>
            <a:ext cx="1887568" cy="9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5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54FD7-6E0F-4D66-BAF2-970426D7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0167CC-E0D2-460D-9AEB-E357F30D0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90654F-F35F-480E-8972-EAF0CB28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0292A-018F-4846-AC53-9A2BB7E7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6229B6-0853-49A4-8EAF-1EBCDDA4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52DCB3-6532-4F34-9A80-DD12E63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38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A6407-4288-4E58-8E60-4BD4AE6D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4E5D3C-CED5-42EA-BAB5-052E6233E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63DE6C-41D5-4046-9097-2FB56EB2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FC8E0-94AC-4322-9E3C-42938556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ECCDE-A28E-4D50-B03B-0C3CB7B9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21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D366E6-2304-4025-8C5E-A0CD2EB2E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FAA198-BD46-4649-824E-C159AACC1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7557DF-777F-4056-8769-A2740529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E124AE-C302-4474-AF74-309E30C8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2436EA-FE95-4F0F-AF47-810C5FFA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33E5D-FAA3-4E0C-91B3-D4C1A771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CCA66B-8793-4D53-8E4B-25646E97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A88980-C7C1-4F32-8891-809961AC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F014B0-FF9A-4656-AF41-7319A7CB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D557B21-802C-482C-8BDD-56C84BF0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2" y="3517132"/>
            <a:ext cx="1688206" cy="5905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004A38-8398-476A-9014-16CAB6C7AB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78" y="3475301"/>
            <a:ext cx="1631357" cy="6741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1C7774-C95A-4F12-AEC7-F0088C41B8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69" y="3392657"/>
            <a:ext cx="1702038" cy="8394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A756A7C-0088-44A9-9A44-994C66251A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7077" y="3393153"/>
            <a:ext cx="1278765" cy="83848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BF2FC8A1-96F9-4694-92E7-7F3E1B8239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90076" y="3378259"/>
            <a:ext cx="862061" cy="8682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C03DD8-3BF7-4526-929A-B1A3C59473C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0" y="3517132"/>
            <a:ext cx="1928265" cy="5905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7F51102-579D-4476-8A4F-3B4FBFB04BD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37" y="3210720"/>
            <a:ext cx="1803621" cy="120335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795307B-AD90-49D8-906E-40C3EE4B17D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05281" y="292626"/>
            <a:ext cx="3190671" cy="126188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35F5A5C-E989-47A2-85E7-84E4AA8D191B}"/>
              </a:ext>
            </a:extLst>
          </p:cNvPr>
          <p:cNvSpPr txBox="1"/>
          <p:nvPr userDrawn="1"/>
        </p:nvSpPr>
        <p:spPr>
          <a:xfrm>
            <a:off x="3677478" y="4406126"/>
            <a:ext cx="483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C2340"/>
                </a:solidFill>
                <a:cs typeface="Helvetica" panose="020B0604020202020204" pitchFamily="34" charset="0"/>
              </a:rPr>
              <a:t>En partenariat avec 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570E376-D251-4C8D-A27A-CEACF93A0EBC}"/>
              </a:ext>
            </a:extLst>
          </p:cNvPr>
          <p:cNvSpPr txBox="1"/>
          <p:nvPr userDrawn="1"/>
        </p:nvSpPr>
        <p:spPr>
          <a:xfrm>
            <a:off x="583778" y="1931639"/>
            <a:ext cx="1143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E65C10"/>
                </a:solidFill>
                <a:latin typeface="+mj-lt"/>
              </a:rPr>
              <a:t>Promotion de l’offre technologique des chercheurs </a:t>
            </a:r>
          </a:p>
          <a:p>
            <a:pPr algn="ctr"/>
            <a:r>
              <a:rPr lang="fr-FR" sz="3600" dirty="0">
                <a:solidFill>
                  <a:srgbClr val="E65C10"/>
                </a:solidFill>
                <a:latin typeface="+mj-lt"/>
              </a:rPr>
              <a:t>en direction des entreprises</a:t>
            </a:r>
          </a:p>
        </p:txBody>
      </p:sp>
      <p:pic>
        <p:nvPicPr>
          <p:cNvPr id="17" name="Image 16" descr="Une image contenant objet&#10;&#10;Description générée automatiquement">
            <a:extLst>
              <a:ext uri="{FF2B5EF4-FFF2-40B4-BE49-F238E27FC236}">
                <a16:creationId xmlns:a16="http://schemas.microsoft.com/office/drawing/2014/main" id="{180EB2C1-8CE3-462B-9DE6-4B9A5C1414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53" y="5200813"/>
            <a:ext cx="2840744" cy="13473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37B9638-BB15-43C7-ACD9-D49C64D501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00" y="5548791"/>
            <a:ext cx="999346" cy="9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4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5162E-25C9-4EF1-B867-03909D98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3E198-A9AE-447B-916A-15C5426F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5015C-E4B4-4537-B644-6D652E18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C32B1F-1D7E-4B67-8D1A-125135C4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0CFADE-F4C2-4BC2-A709-6E1E2712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482836-8121-41FB-95CD-24E67D2DAB49}"/>
              </a:ext>
            </a:extLst>
          </p:cNvPr>
          <p:cNvSpPr/>
          <p:nvPr userDrawn="1"/>
        </p:nvSpPr>
        <p:spPr>
          <a:xfrm>
            <a:off x="0" y="6167218"/>
            <a:ext cx="12201525" cy="704848"/>
          </a:xfrm>
          <a:prstGeom prst="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165C1E8-B08E-4292-9D74-2102F6ADBE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422" y="6213841"/>
            <a:ext cx="1628756" cy="6441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F4FD910-EEBC-4C47-A1AC-9A7FB953C4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17" y="5949306"/>
            <a:ext cx="1758465" cy="1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B996E-28A9-499A-BF00-B3D88ABA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A17A4E-12AE-4AAC-B003-C56DAA19F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DCF9C-DA7A-4A3C-BAF7-E8B73E68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514C41-1935-4D03-A3D4-99458F32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C101A7-FCBC-40D4-87C7-414A088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03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F3AC3-BD85-4334-8C06-F7501C7C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3A55CD-EEC4-4039-A9C0-F3AEFDFE0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89E7B4-36B4-47B5-9C35-53BB6A4D1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419C1B-F4BB-4B6D-96B6-22A02664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8BA1DC-5DAA-4593-B31D-EFE3A4B4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B9F930-0BC1-4B65-AAAF-71C08735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72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B5CAC-EC06-45D7-8F1A-95DAC61F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C6444A-7536-49F9-BC68-9AF7C16D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F7DC21-2334-424D-893C-FAE37CFD2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3F69B4-8B21-4695-BF88-4438E55D5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960E27-480C-4E54-BA05-64EC12886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6C4D0C-8F1B-4FD9-93D1-C5C652F3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0B365D-0CFD-4AC4-A9C6-EA7D8A11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0771A0-7161-45F0-A3A2-2232A1C5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F8C34-6A40-4D95-A867-474BC957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BBACDD-24FB-41C9-B7C2-FD5A4926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F13A3E-100B-47F0-8A2E-CE8DE626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0D66FD-6E40-46D4-9111-931FA336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1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834CC5-FA82-420D-BE3A-D0C7BEB2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75982E-9239-4955-B003-CEE7FB47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E3E4B-58CB-4817-B764-0A2ABBD0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40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63DC9-816F-4B09-8A87-970A8A0C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E7920-052A-473F-A6C7-77BA4680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256BC8-E6C8-41F3-8224-1871C32BC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E3249E-9F0C-417D-8FDF-A46A9692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3876E2-7A6D-43E6-BCE1-C9D74C93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448DAF-B966-4EA7-9131-0B02EEBB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32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F25D72-039A-447B-BE71-508DF819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C2813-3469-4539-80F2-DFC5BBE41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FE857E-E8C8-47BF-9E0E-F0F141FC4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D9A89-7441-4422-9BF5-5F3A6424534C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80CD2C-116B-4C00-A1E5-6DDC54240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AC336B-77B9-43E1-95A2-A9C5B9297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4BAB-6911-43F3-9179-65D30C02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71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ourseauxtechnos@imt-grandest.f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91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01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4BC2BA0-C5D7-4D5B-9E5F-CBE0B2B1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78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C2340"/>
                </a:solidFill>
                <a:latin typeface="+mn-lt"/>
              </a:rPr>
              <a:t>Votre dossier de candidature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FA16E-40CC-420A-B7A2-656E4F990D7D}"/>
              </a:ext>
            </a:extLst>
          </p:cNvPr>
          <p:cNvSpPr/>
          <p:nvPr/>
        </p:nvSpPr>
        <p:spPr>
          <a:xfrm>
            <a:off x="988086" y="1396219"/>
            <a:ext cx="10332854" cy="4418304"/>
          </a:xfrm>
          <a:prstGeom prst="rect">
            <a:avLst/>
          </a:prstGeom>
          <a:noFill/>
          <a:ln w="38100">
            <a:solidFill>
              <a:srgbClr val="D9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B43A47-0261-411B-B577-903249A8B5A4}"/>
              </a:ext>
            </a:extLst>
          </p:cNvPr>
          <p:cNvSpPr txBox="1"/>
          <p:nvPr/>
        </p:nvSpPr>
        <p:spPr>
          <a:xfrm>
            <a:off x="2888973" y="2333290"/>
            <a:ext cx="6414051" cy="24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SzPct val="100000"/>
              <a:buFont typeface="+mj-lt"/>
              <a:buAutoNum type="arabicPeriod"/>
              <a:defRPr sz="1800"/>
            </a:pPr>
            <a:r>
              <a:rPr lang="fr-FR" sz="2200" dirty="0"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a. Description de votre technologie </a:t>
            </a:r>
          </a:p>
          <a:p>
            <a:pPr lvl="1">
              <a:lnSpc>
                <a:spcPct val="150000"/>
              </a:lnSpc>
              <a:buSzPct val="100000"/>
              <a:defRPr sz="1800"/>
            </a:pPr>
            <a:r>
              <a:rPr lang="fr-FR" sz="2200" dirty="0"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	b. Catégorie et mots-clés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rabicPeriod" startAt="2"/>
              <a:defRPr sz="1800"/>
            </a:pPr>
            <a:r>
              <a:rPr lang="fr-FR" sz="2200" dirty="0"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Applications – Cas d’usage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rabicPeriod" startAt="2"/>
              <a:defRPr sz="1800"/>
            </a:pPr>
            <a:r>
              <a:rPr lang="fr-FR" sz="2200" dirty="0"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Modèle de transfert - Coopérations envisagées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rabicPeriod" startAt="2"/>
              <a:defRPr sz="1800"/>
            </a:pPr>
            <a:r>
              <a:rPr lang="fr-FR" sz="2200" dirty="0"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Porteur du projet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5FFE6C-D9A7-4E67-B295-620E49B6D74D}"/>
              </a:ext>
            </a:extLst>
          </p:cNvPr>
          <p:cNvSpPr/>
          <p:nvPr/>
        </p:nvSpPr>
        <p:spPr>
          <a:xfrm>
            <a:off x="3073382" y="2065482"/>
            <a:ext cx="6162261" cy="3079777"/>
          </a:xfrm>
          <a:prstGeom prst="rect">
            <a:avLst/>
          </a:prstGeom>
          <a:noFill/>
          <a:ln w="38100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06FB5B-4D26-4C03-9E1B-FA1FA9B47491}"/>
              </a:ext>
            </a:extLst>
          </p:cNvPr>
          <p:cNvSpPr txBox="1"/>
          <p:nvPr/>
        </p:nvSpPr>
        <p:spPr>
          <a:xfrm>
            <a:off x="1185908" y="1560491"/>
            <a:ext cx="993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fr-FR" sz="2400" dirty="0">
                <a:ea typeface="Arial"/>
                <a:cs typeface="Arial"/>
                <a:sym typeface="Arial"/>
              </a:rPr>
              <a:t>Merci de remplir les 5 prochaines diapositives avec les informations suivantes: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87FE37-D7E4-4A4F-A5E1-813D82A49097}"/>
              </a:ext>
            </a:extLst>
          </p:cNvPr>
          <p:cNvSpPr txBox="1"/>
          <p:nvPr/>
        </p:nvSpPr>
        <p:spPr>
          <a:xfrm>
            <a:off x="2710067" y="5323129"/>
            <a:ext cx="677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a typeface="Arial"/>
                <a:cs typeface="Arial"/>
                <a:sym typeface="Arial"/>
              </a:rPr>
              <a:t>Ne pas ajouter de diapositive supplémentaire</a:t>
            </a:r>
          </a:p>
        </p:txBody>
      </p:sp>
    </p:spTree>
    <p:extLst>
      <p:ext uri="{BB962C8B-B14F-4D97-AF65-F5344CB8AC3E}">
        <p14:creationId xmlns:p14="http://schemas.microsoft.com/office/powerpoint/2010/main" val="34798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265C61-BE97-461C-8722-02CCAF1822F8}"/>
              </a:ext>
            </a:extLst>
          </p:cNvPr>
          <p:cNvSpPr txBox="1"/>
          <p:nvPr/>
        </p:nvSpPr>
        <p:spPr>
          <a:xfrm>
            <a:off x="349605" y="1566952"/>
            <a:ext cx="112012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C2340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Titre de la technologie présentée : </a:t>
            </a:r>
          </a:p>
          <a:p>
            <a:pPr>
              <a:buClr>
                <a:srgbClr val="0C2340"/>
              </a:buClr>
            </a:pPr>
            <a:endParaRPr lang="fr-FR" sz="2200" dirty="0">
              <a:latin typeface="+mj-lt"/>
            </a:endParaRPr>
          </a:p>
          <a:p>
            <a:pPr>
              <a:buClr>
                <a:srgbClr val="0C2340"/>
              </a:buClr>
            </a:pPr>
            <a:endParaRPr lang="fr-FR" sz="2200" dirty="0"/>
          </a:p>
          <a:p>
            <a:pPr marL="285750" indent="-285750">
              <a:buClr>
                <a:srgbClr val="0C2340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Résumé en une phrase de la technologie : </a:t>
            </a:r>
          </a:p>
          <a:p>
            <a:pPr>
              <a:lnSpc>
                <a:spcPct val="150000"/>
              </a:lnSpc>
              <a:buClr>
                <a:srgbClr val="0C2340"/>
              </a:buClr>
            </a:pPr>
            <a:endParaRPr lang="fr-FR" sz="2200" dirty="0">
              <a:latin typeface="+mj-lt"/>
            </a:endParaRPr>
          </a:p>
          <a:p>
            <a:pPr marL="285750" indent="-285750">
              <a:buClr>
                <a:srgbClr val="0C2340"/>
              </a:buClr>
              <a:buFont typeface="Wingdings" panose="05000000000000000000" pitchFamily="2" charset="2"/>
              <a:buChar char="§"/>
            </a:pPr>
            <a:endParaRPr lang="fr-FR" sz="2200" dirty="0"/>
          </a:p>
          <a:p>
            <a:pPr marL="285750" indent="-285750">
              <a:buClr>
                <a:srgbClr val="0C2340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Sa description courte (300 caractères maximum) : </a:t>
            </a:r>
          </a:p>
          <a:p>
            <a:pPr>
              <a:lnSpc>
                <a:spcPct val="150000"/>
              </a:lnSpc>
              <a:buClr>
                <a:srgbClr val="0C2340"/>
              </a:buClr>
            </a:pPr>
            <a:endParaRPr lang="fr-FR" sz="2200" dirty="0">
              <a:latin typeface="+mj-lt"/>
            </a:endParaRPr>
          </a:p>
          <a:p>
            <a:pPr>
              <a:buClr>
                <a:srgbClr val="0C2340"/>
              </a:buClr>
            </a:pPr>
            <a:endParaRPr lang="fr-FR" sz="2400" dirty="0"/>
          </a:p>
          <a:p>
            <a:pPr>
              <a:buClr>
                <a:srgbClr val="0C2340"/>
              </a:buClr>
            </a:pPr>
            <a:endParaRPr lang="fr-FR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C3586D3-9708-4338-9C30-B68E07E5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87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C2340"/>
                </a:solidFill>
                <a:latin typeface="+mn-lt"/>
              </a:rPr>
              <a:t>1. a. Description de votre technologie</a:t>
            </a:r>
          </a:p>
        </p:txBody>
      </p:sp>
    </p:spTree>
    <p:extLst>
      <p:ext uri="{BB962C8B-B14F-4D97-AF65-F5344CB8AC3E}">
        <p14:creationId xmlns:p14="http://schemas.microsoft.com/office/powerpoint/2010/main" val="17270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7FA556-11BD-4F9D-AFD0-7A2D8305C16A}"/>
              </a:ext>
            </a:extLst>
          </p:cNvPr>
          <p:cNvSpPr/>
          <p:nvPr/>
        </p:nvSpPr>
        <p:spPr>
          <a:xfrm>
            <a:off x="198120" y="1889163"/>
            <a:ext cx="5384169" cy="1941399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1F0F2-231A-4F07-B4A7-5565FFF4B2C6}"/>
              </a:ext>
            </a:extLst>
          </p:cNvPr>
          <p:cNvSpPr/>
          <p:nvPr/>
        </p:nvSpPr>
        <p:spPr>
          <a:xfrm>
            <a:off x="5754286" y="3980862"/>
            <a:ext cx="6257202" cy="1978861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F7E8D-D68D-482F-A812-6CF537EBA2D6}"/>
              </a:ext>
            </a:extLst>
          </p:cNvPr>
          <p:cNvSpPr/>
          <p:nvPr/>
        </p:nvSpPr>
        <p:spPr>
          <a:xfrm>
            <a:off x="5745481" y="1898140"/>
            <a:ext cx="6257202" cy="1932422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40EF7-D0B9-46D9-8294-C7062EE73001}"/>
              </a:ext>
            </a:extLst>
          </p:cNvPr>
          <p:cNvSpPr/>
          <p:nvPr/>
        </p:nvSpPr>
        <p:spPr>
          <a:xfrm>
            <a:off x="198120" y="3980427"/>
            <a:ext cx="5384169" cy="2006715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C4A9F7-6EE9-4383-963D-AEA2C628718F}"/>
              </a:ext>
            </a:extLst>
          </p:cNvPr>
          <p:cNvSpPr txBox="1"/>
          <p:nvPr/>
        </p:nvSpPr>
        <p:spPr>
          <a:xfrm>
            <a:off x="180513" y="1906656"/>
            <a:ext cx="537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A quoi est liée votre technologie?</a:t>
            </a:r>
            <a:endParaRPr lang="fr-FR" sz="2400" dirty="0">
              <a:latin typeface="Archer Light" pitchFamily="50" charset="0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EADF54-B23E-41F3-8103-20E182DF4649}"/>
              </a:ext>
            </a:extLst>
          </p:cNvPr>
          <p:cNvSpPr txBox="1"/>
          <p:nvPr/>
        </p:nvSpPr>
        <p:spPr>
          <a:xfrm>
            <a:off x="206924" y="3976377"/>
            <a:ext cx="53841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Quel est son domaine d’application?</a:t>
            </a:r>
          </a:p>
          <a:p>
            <a:endParaRPr lang="fr-FR" dirty="0">
              <a:latin typeface="+mj-lt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8B20F55-B029-4E79-9CEB-80DB5F3C5EB8}"/>
              </a:ext>
            </a:extLst>
          </p:cNvPr>
          <p:cNvSpPr txBox="1"/>
          <p:nvPr/>
        </p:nvSpPr>
        <p:spPr>
          <a:xfrm>
            <a:off x="5754285" y="1906656"/>
            <a:ext cx="62660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Quelle est la valeur ajoutée de votre innovation ?</a:t>
            </a:r>
          </a:p>
          <a:p>
            <a:r>
              <a:rPr lang="fr-FR" sz="2000" dirty="0">
                <a:latin typeface="+mj-lt"/>
              </a:rPr>
              <a:t>-</a:t>
            </a:r>
          </a:p>
          <a:p>
            <a:r>
              <a:rPr lang="fr-FR" sz="2000" dirty="0">
                <a:latin typeface="+mj-lt"/>
              </a:rPr>
              <a:t>-</a:t>
            </a:r>
          </a:p>
          <a:p>
            <a:r>
              <a:rPr lang="fr-FR" sz="2000" dirty="0">
                <a:latin typeface="+mj-lt"/>
              </a:rPr>
              <a:t>-</a:t>
            </a:r>
          </a:p>
          <a:p>
            <a:r>
              <a:rPr lang="fr-FR" sz="2000" dirty="0">
                <a:latin typeface="+mj-lt"/>
              </a:rPr>
              <a:t>-</a:t>
            </a:r>
          </a:p>
          <a:p>
            <a:r>
              <a:rPr lang="fr-FR" sz="2000" dirty="0">
                <a:latin typeface="+mj-lt"/>
              </a:rPr>
              <a:t>-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D839D65-0DF8-44CA-836D-1CBCD89866A7}"/>
              </a:ext>
            </a:extLst>
          </p:cNvPr>
          <p:cNvSpPr txBox="1"/>
          <p:nvPr/>
        </p:nvSpPr>
        <p:spPr>
          <a:xfrm>
            <a:off x="5745482" y="3976377"/>
            <a:ext cx="626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Quel est le segment de marché qui lui est applicable?</a:t>
            </a:r>
          </a:p>
          <a:p>
            <a:endParaRPr lang="fr-FR" sz="2400" dirty="0">
              <a:latin typeface="+mj-lt"/>
            </a:endParaRPr>
          </a:p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75E847-DE93-454C-B775-84E9ACFA2A75}"/>
              </a:ext>
            </a:extLst>
          </p:cNvPr>
          <p:cNvSpPr/>
          <p:nvPr/>
        </p:nvSpPr>
        <p:spPr>
          <a:xfrm>
            <a:off x="189316" y="1325563"/>
            <a:ext cx="5384169" cy="459694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C33291-F151-4CA2-9261-7F52140D7BC0}"/>
              </a:ext>
            </a:extLst>
          </p:cNvPr>
          <p:cNvSpPr/>
          <p:nvPr/>
        </p:nvSpPr>
        <p:spPr>
          <a:xfrm>
            <a:off x="5745481" y="1325563"/>
            <a:ext cx="6257202" cy="459694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A3D63D-DBF3-4675-81BB-B6B7BF0E0BA7}"/>
              </a:ext>
            </a:extLst>
          </p:cNvPr>
          <p:cNvSpPr txBox="1"/>
          <p:nvPr/>
        </p:nvSpPr>
        <p:spPr>
          <a:xfrm>
            <a:off x="1663430" y="1302386"/>
            <a:ext cx="2471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CATEGORIE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B2CC4F-3129-486B-BFA8-47CA275064E3}"/>
              </a:ext>
            </a:extLst>
          </p:cNvPr>
          <p:cNvSpPr txBox="1"/>
          <p:nvPr/>
        </p:nvSpPr>
        <p:spPr>
          <a:xfrm>
            <a:off x="7419325" y="1302069"/>
            <a:ext cx="2927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MOTS-CLES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916C70AC-DBD4-4C4B-8497-6BABD08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58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C2340"/>
                </a:solidFill>
                <a:latin typeface="+mn-lt"/>
              </a:rPr>
              <a:t>1. b. Catégorie et mots-clés</a:t>
            </a:r>
          </a:p>
        </p:txBody>
      </p:sp>
    </p:spTree>
    <p:extLst>
      <p:ext uri="{BB962C8B-B14F-4D97-AF65-F5344CB8AC3E}">
        <p14:creationId xmlns:p14="http://schemas.microsoft.com/office/powerpoint/2010/main" val="389607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58C0D0-052A-48B8-B179-49B03543FE2F}"/>
              </a:ext>
            </a:extLst>
          </p:cNvPr>
          <p:cNvSpPr/>
          <p:nvPr/>
        </p:nvSpPr>
        <p:spPr>
          <a:xfrm>
            <a:off x="6096000" y="1444978"/>
            <a:ext cx="5904089" cy="4427458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EBB26D-1C34-4ECB-AB3F-43594D07568E}"/>
              </a:ext>
            </a:extLst>
          </p:cNvPr>
          <p:cNvSpPr/>
          <p:nvPr/>
        </p:nvSpPr>
        <p:spPr>
          <a:xfrm>
            <a:off x="191911" y="1444978"/>
            <a:ext cx="5631398" cy="4427458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E8E908D-71C1-474C-A97F-55608A64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41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C2340"/>
                </a:solidFill>
                <a:latin typeface="+mn-lt"/>
              </a:rPr>
              <a:t>2. Application – Cas d’usage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D11CEE-56AD-4EB6-B428-19B12645FA02}"/>
              </a:ext>
            </a:extLst>
          </p:cNvPr>
          <p:cNvSpPr txBox="1"/>
          <p:nvPr/>
        </p:nvSpPr>
        <p:spPr>
          <a:xfrm>
            <a:off x="239889" y="1444978"/>
            <a:ext cx="55834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Citez </a:t>
            </a:r>
            <a:r>
              <a:rPr lang="fr-FR" sz="2200" b="1" dirty="0"/>
              <a:t>les cas d’usage </a:t>
            </a:r>
            <a:r>
              <a:rPr lang="fr-FR" sz="2200" dirty="0"/>
              <a:t>possibles de votre technologie : </a:t>
            </a:r>
            <a:endParaRPr lang="fr-FR" sz="2200" dirty="0">
              <a:latin typeface="Archer Light" pitchFamily="50" charset="0"/>
            </a:endParaRPr>
          </a:p>
          <a:p>
            <a:endParaRPr lang="fr-FR" sz="2200" dirty="0">
              <a:latin typeface="+mj-lt"/>
            </a:endParaRPr>
          </a:p>
          <a:p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0D85A4-9024-43BC-93AD-3DBE868261B7}"/>
              </a:ext>
            </a:extLst>
          </p:cNvPr>
          <p:cNvSpPr txBox="1"/>
          <p:nvPr/>
        </p:nvSpPr>
        <p:spPr>
          <a:xfrm>
            <a:off x="6101645" y="1444978"/>
            <a:ext cx="59943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Précisez </a:t>
            </a:r>
            <a:r>
              <a:rPr lang="fr-FR" sz="2200" b="1" dirty="0"/>
              <a:t>les données de marché </a:t>
            </a:r>
            <a:r>
              <a:rPr lang="fr-FR" sz="2200" dirty="0"/>
              <a:t>applicatif pour votre innovation :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taille du marché, chiffres-clés… </a:t>
            </a:r>
          </a:p>
          <a:p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fr-FR" sz="2200" dirty="0"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27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34AC5BE-9BAB-4E3C-8CD7-21373F65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6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C2340"/>
                </a:solidFill>
                <a:latin typeface="+mn-lt"/>
              </a:rPr>
              <a:t>3. Modèle de transfert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8C9478-3BA6-43E6-AAB9-DD7635002A98}"/>
              </a:ext>
            </a:extLst>
          </p:cNvPr>
          <p:cNvSpPr txBox="1"/>
          <p:nvPr/>
        </p:nvSpPr>
        <p:spPr>
          <a:xfrm>
            <a:off x="0" y="1413063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200" dirty="0"/>
              <a:t>Précisez l’état de maturité de votre technologie :</a:t>
            </a:r>
          </a:p>
          <a:p>
            <a:endParaRPr lang="fr-FR" sz="2200" dirty="0">
              <a:latin typeface="+mj-lt"/>
            </a:endParaRPr>
          </a:p>
          <a:p>
            <a:endParaRPr lang="fr-FR" sz="2200" dirty="0"/>
          </a:p>
          <a:p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200" dirty="0"/>
              <a:t>Quelle serait la nature de la transaction envisagée pour la technologie?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 : Projet collaboratif, transfert d’expertise …</a:t>
            </a:r>
          </a:p>
          <a:p>
            <a:endParaRPr lang="fr-FR" sz="2200" dirty="0">
              <a:latin typeface="+mj-lt"/>
            </a:endParaRPr>
          </a:p>
          <a:p>
            <a:endParaRPr lang="fr-FR" sz="2200" dirty="0"/>
          </a:p>
          <a:p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200" dirty="0"/>
              <a:t>Précisez l’objet du transfert ou de la coopération envisagée :</a:t>
            </a:r>
            <a:endParaRPr lang="fr-FR" dirty="0"/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 : Licence sur éventuel brevet</a:t>
            </a:r>
          </a:p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41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7E536E-8B3A-4122-A4E0-DA1ABD5A964E}"/>
              </a:ext>
            </a:extLst>
          </p:cNvPr>
          <p:cNvSpPr/>
          <p:nvPr/>
        </p:nvSpPr>
        <p:spPr>
          <a:xfrm>
            <a:off x="6287784" y="1811969"/>
            <a:ext cx="5797280" cy="4094419"/>
          </a:xfrm>
          <a:prstGeom prst="rect">
            <a:avLst/>
          </a:prstGeom>
          <a:solidFill>
            <a:srgbClr val="F6FCFA"/>
          </a:solidFill>
          <a:ln w="28575">
            <a:solidFill>
              <a:srgbClr val="D9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B23B5-97CB-4606-888A-1A45C0749B86}"/>
              </a:ext>
            </a:extLst>
          </p:cNvPr>
          <p:cNvSpPr/>
          <p:nvPr/>
        </p:nvSpPr>
        <p:spPr>
          <a:xfrm>
            <a:off x="278384" y="1232452"/>
            <a:ext cx="5901447" cy="3392557"/>
          </a:xfrm>
          <a:prstGeom prst="rect">
            <a:avLst/>
          </a:prstGeom>
          <a:solidFill>
            <a:srgbClr val="E0F4EF"/>
          </a:solidFill>
          <a:ln w="28575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E27C119-9AE7-4E61-B075-3134DF36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42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C2340"/>
                </a:solidFill>
                <a:latin typeface="+mn-lt"/>
              </a:rPr>
              <a:t>4. Porteur du projet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537185-62D2-4045-BBAC-ABF2A53A7FD4}"/>
              </a:ext>
            </a:extLst>
          </p:cNvPr>
          <p:cNvSpPr txBox="1"/>
          <p:nvPr/>
        </p:nvSpPr>
        <p:spPr>
          <a:xfrm>
            <a:off x="363836" y="1325563"/>
            <a:ext cx="5815995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Etablissement : </a:t>
            </a:r>
          </a:p>
          <a:p>
            <a:r>
              <a:rPr lang="fr-FR" sz="2000" dirty="0">
                <a:latin typeface="+mj-lt"/>
              </a:rPr>
              <a:t>Laboratoire :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Nom : </a:t>
            </a:r>
          </a:p>
          <a:p>
            <a:r>
              <a:rPr lang="fr-FR" sz="2000" dirty="0">
                <a:latin typeface="+mj-lt"/>
              </a:rPr>
              <a:t>Prénom : </a:t>
            </a:r>
          </a:p>
          <a:p>
            <a:r>
              <a:rPr lang="fr-FR" sz="2000" dirty="0">
                <a:latin typeface="+mj-lt"/>
              </a:rPr>
              <a:t>Adresse mail :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Téléphone fixe : </a:t>
            </a:r>
          </a:p>
          <a:p>
            <a:r>
              <a:rPr lang="fr-FR" sz="2000" dirty="0">
                <a:latin typeface="+mj-lt"/>
              </a:rPr>
              <a:t>Téléphone portable : </a:t>
            </a:r>
          </a:p>
          <a:p>
            <a:r>
              <a:rPr lang="fr-FR" sz="2000" dirty="0">
                <a:latin typeface="+mj-lt"/>
              </a:rPr>
              <a:t>Lien CV :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Co-inventeurs/auteurs 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596490-FC98-4204-82AB-114755DD2ACB}"/>
              </a:ext>
            </a:extLst>
          </p:cNvPr>
          <p:cNvSpPr txBox="1"/>
          <p:nvPr/>
        </p:nvSpPr>
        <p:spPr>
          <a:xfrm>
            <a:off x="6230708" y="1325563"/>
            <a:ext cx="551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Si différent du porteur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E12D47-E68E-4189-A6A4-B17190631BA8}"/>
              </a:ext>
            </a:extLst>
          </p:cNvPr>
          <p:cNvSpPr txBox="1"/>
          <p:nvPr/>
        </p:nvSpPr>
        <p:spPr>
          <a:xfrm>
            <a:off x="6301953" y="1918117"/>
            <a:ext cx="58900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Représentant du projet pendant l’événement</a:t>
            </a:r>
          </a:p>
          <a:p>
            <a:endParaRPr lang="fr-FR" sz="2000" dirty="0">
              <a:latin typeface="Helvetica" panose="020B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Etablissement : </a:t>
            </a:r>
          </a:p>
          <a:p>
            <a:r>
              <a:rPr lang="fr-FR" sz="2000" dirty="0">
                <a:latin typeface="+mj-lt"/>
              </a:rPr>
              <a:t>Laboratoire : </a:t>
            </a:r>
          </a:p>
          <a:p>
            <a:endParaRPr lang="fr-FR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Nom : </a:t>
            </a:r>
          </a:p>
          <a:p>
            <a:r>
              <a:rPr lang="fr-FR" sz="2000" dirty="0">
                <a:latin typeface="+mj-lt"/>
              </a:rPr>
              <a:t>Prénom :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Adresse mail :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Téléphone fixe : </a:t>
            </a:r>
          </a:p>
          <a:p>
            <a:r>
              <a:rPr lang="fr-FR" sz="2000" dirty="0">
                <a:latin typeface="+mj-lt"/>
              </a:rPr>
              <a:t>Téléphone portable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3E952-3291-4D1A-BE34-66AEDCCFC645}"/>
              </a:ext>
            </a:extLst>
          </p:cNvPr>
          <p:cNvSpPr/>
          <p:nvPr/>
        </p:nvSpPr>
        <p:spPr>
          <a:xfrm>
            <a:off x="227507" y="5184717"/>
            <a:ext cx="5952324" cy="861642"/>
          </a:xfrm>
          <a:prstGeom prst="rect">
            <a:avLst/>
          </a:prstGeom>
          <a:solidFill>
            <a:srgbClr val="E0F4EF"/>
          </a:solidFill>
          <a:ln w="28575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E9987B-99D8-4A66-B0B8-8D3EDA822FCD}"/>
              </a:ext>
            </a:extLst>
          </p:cNvPr>
          <p:cNvSpPr txBox="1"/>
          <p:nvPr/>
        </p:nvSpPr>
        <p:spPr>
          <a:xfrm>
            <a:off x="227507" y="4625009"/>
            <a:ext cx="447701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Contact valorisation de la structure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37381F-33A1-4907-B9CE-A5DF72A46BCB}"/>
              </a:ext>
            </a:extLst>
          </p:cNvPr>
          <p:cNvSpPr txBox="1"/>
          <p:nvPr/>
        </p:nvSpPr>
        <p:spPr>
          <a:xfrm>
            <a:off x="311338" y="5181796"/>
            <a:ext cx="5784662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Nom : 			Téléphone :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Adresse mail : </a:t>
            </a:r>
          </a:p>
        </p:txBody>
      </p:sp>
    </p:spTree>
    <p:extLst>
      <p:ext uri="{BB962C8B-B14F-4D97-AF65-F5344CB8AC3E}">
        <p14:creationId xmlns:p14="http://schemas.microsoft.com/office/powerpoint/2010/main" val="329887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94243-CEF5-42EF-B1EE-8E4E520F368A}"/>
              </a:ext>
            </a:extLst>
          </p:cNvPr>
          <p:cNvSpPr/>
          <p:nvPr/>
        </p:nvSpPr>
        <p:spPr>
          <a:xfrm>
            <a:off x="2816087" y="2838333"/>
            <a:ext cx="6559826" cy="11131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703D1BC-46AE-4C5C-832A-0D2CFA79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8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C2340"/>
                </a:solidFill>
                <a:latin typeface="+mn-lt"/>
              </a:rPr>
              <a:t>Date limite de candidature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1A0944-2D8E-4093-A190-A494E186A2D8}"/>
              </a:ext>
            </a:extLst>
          </p:cNvPr>
          <p:cNvSpPr txBox="1"/>
          <p:nvPr/>
        </p:nvSpPr>
        <p:spPr>
          <a:xfrm>
            <a:off x="1512570" y="1729466"/>
            <a:ext cx="91668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 retourner à l’adresse </a:t>
            </a:r>
          </a:p>
          <a:p>
            <a:pPr algn="ctr"/>
            <a:r>
              <a:rPr lang="fr-FR" sz="2800" dirty="0">
                <a:hlinkClick r:id="rId2"/>
              </a:rPr>
              <a:t>bourseauxtechnos@imt-grandest.fr</a:t>
            </a:r>
            <a:r>
              <a:rPr lang="fr-FR" sz="2800" dirty="0"/>
              <a:t> une fois complété</a:t>
            </a:r>
          </a:p>
          <a:p>
            <a:pPr algn="ctr"/>
            <a:endParaRPr lang="fr-FR" sz="2800" dirty="0"/>
          </a:p>
          <a:p>
            <a:pPr algn="ctr"/>
            <a:r>
              <a:rPr lang="fr-FR" sz="4000" dirty="0"/>
              <a:t>Avant </a:t>
            </a:r>
            <a:r>
              <a:rPr lang="fr-FR" sz="4000"/>
              <a:t>le lundi 20 </a:t>
            </a:r>
            <a:r>
              <a:rPr lang="fr-FR" sz="4000" dirty="0"/>
              <a:t>mai 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0512AE-FF0D-4F8D-B7CB-1CE9B7AC5E52}"/>
              </a:ext>
            </a:extLst>
          </p:cNvPr>
          <p:cNvSpPr txBox="1"/>
          <p:nvPr/>
        </p:nvSpPr>
        <p:spPr>
          <a:xfrm>
            <a:off x="2166257" y="4398663"/>
            <a:ext cx="785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Pour tout question ou renseignement complémentaire, </a:t>
            </a:r>
          </a:p>
          <a:p>
            <a:pPr algn="ctr"/>
            <a:r>
              <a:rPr lang="fr-FR" sz="2000" dirty="0">
                <a:latin typeface="+mj-lt"/>
              </a:rPr>
              <a:t>veuillez contacter Denis Abraham à l’adresse </a:t>
            </a:r>
          </a:p>
          <a:p>
            <a:pPr algn="ctr"/>
            <a:r>
              <a:rPr lang="fr-FR" sz="2000" dirty="0">
                <a:latin typeface="+mj-lt"/>
                <a:hlinkClick r:id="rId2"/>
              </a:rPr>
              <a:t>bourseauxtechnos@imt-grandest.fr</a:t>
            </a:r>
            <a:r>
              <a:rPr lang="fr-FR" sz="2000" dirty="0">
                <a:latin typeface="+mj-lt"/>
              </a:rPr>
              <a:t> </a:t>
            </a:r>
          </a:p>
          <a:p>
            <a:pPr algn="ctr"/>
            <a:r>
              <a:rPr lang="fr-FR" sz="2000" dirty="0">
                <a:latin typeface="+mj-lt"/>
              </a:rPr>
              <a:t>ou par téléphone au 06 28 71 41 39</a:t>
            </a:r>
          </a:p>
        </p:txBody>
      </p:sp>
    </p:spTree>
    <p:extLst>
      <p:ext uri="{BB962C8B-B14F-4D97-AF65-F5344CB8AC3E}">
        <p14:creationId xmlns:p14="http://schemas.microsoft.com/office/powerpoint/2010/main" val="20636409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301</Words>
  <Application>Microsoft Office PowerPoint</Application>
  <PresentationFormat>Grand écran</PresentationFormat>
  <Paragraphs>80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Archer Light</vt:lpstr>
      <vt:lpstr>Arial</vt:lpstr>
      <vt:lpstr>Calibri</vt:lpstr>
      <vt:lpstr>Calibri Light</vt:lpstr>
      <vt:lpstr>Helvetica</vt:lpstr>
      <vt:lpstr>Wingdings</vt:lpstr>
      <vt:lpstr>Thème Office</vt:lpstr>
      <vt:lpstr>Présentation PowerPoint</vt:lpstr>
      <vt:lpstr>Présentation PowerPoint</vt:lpstr>
      <vt:lpstr>Votre dossier de candidature</vt:lpstr>
      <vt:lpstr>1. a. Description de votre technologie</vt:lpstr>
      <vt:lpstr>1. b. Catégorie et mots-clés</vt:lpstr>
      <vt:lpstr>2. Application – Cas d’usage</vt:lpstr>
      <vt:lpstr>3. Modèle de transfert</vt:lpstr>
      <vt:lpstr>4. Porteur du projet</vt:lpstr>
      <vt:lpstr>Date limite de candidature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patrick1.dalle@free.fr</dc:creator>
  <cp:lastModifiedBy>patrick1.dalle@free.fr</cp:lastModifiedBy>
  <cp:revision>33</cp:revision>
  <dcterms:created xsi:type="dcterms:W3CDTF">2019-04-10T10:12:30Z</dcterms:created>
  <dcterms:modified xsi:type="dcterms:W3CDTF">2019-05-13T14:50:56Z</dcterms:modified>
</cp:coreProperties>
</file>